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322"/>
    <a:srgbClr val="0071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9C079E6A-7CC4-4352-B15A-25554408DB6A}"/>
              </a:ext>
            </a:extLst>
          </p:cNvPr>
          <p:cNvSpPr>
            <a:spLocks noGrp="1"/>
          </p:cNvSpPr>
          <p:nvPr>
            <p:ph type="subTitle" idx="1"/>
          </p:nvPr>
        </p:nvSpPr>
        <p:spPr>
          <a:xfrm>
            <a:off x="1524000" y="4472477"/>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01E8FA2-CFE4-4DCE-AA3E-F038456F314B}"/>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5" name="Footer Placeholder 4">
            <a:extLst>
              <a:ext uri="{FF2B5EF4-FFF2-40B4-BE49-F238E27FC236}">
                <a16:creationId xmlns:a16="http://schemas.microsoft.com/office/drawing/2014/main" id="{8396734E-3018-4598-B9CA-2C10555EE2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5A674-4C3B-47CF-9AA7-55F0FD6DA0FE}"/>
              </a:ext>
            </a:extLst>
          </p:cNvPr>
          <p:cNvSpPr>
            <a:spLocks noGrp="1"/>
          </p:cNvSpPr>
          <p:nvPr>
            <p:ph type="sldNum" sz="quarter" idx="12"/>
          </p:nvPr>
        </p:nvSpPr>
        <p:spPr/>
        <p:txBody>
          <a:bodyPr/>
          <a:lstStyle/>
          <a:p>
            <a:fld id="{D23ADFFB-6035-470B-973C-4AE27E46670D}" type="slidenum">
              <a:rPr lang="en-US" smtClean="0"/>
              <a:t>‹#›</a:t>
            </a:fld>
            <a:endParaRPr lang="en-US"/>
          </a:p>
        </p:txBody>
      </p:sp>
      <p:pic>
        <p:nvPicPr>
          <p:cNvPr id="8" name="Picture 7">
            <a:extLst>
              <a:ext uri="{FF2B5EF4-FFF2-40B4-BE49-F238E27FC236}">
                <a16:creationId xmlns:a16="http://schemas.microsoft.com/office/drawing/2014/main" id="{D6E91C15-FA41-4872-9F5B-6A3E1154BFA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6568" y="1569425"/>
            <a:ext cx="4958864" cy="3719149"/>
          </a:xfrm>
          <a:prstGeom prst="rect">
            <a:avLst/>
          </a:prstGeom>
        </p:spPr>
      </p:pic>
    </p:spTree>
    <p:extLst>
      <p:ext uri="{BB962C8B-B14F-4D97-AF65-F5344CB8AC3E}">
        <p14:creationId xmlns:p14="http://schemas.microsoft.com/office/powerpoint/2010/main" val="42466674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FA412-545F-46DE-B40D-BC1446BF80A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B8EF96A-B1DC-4D00-8951-8A7464B414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4D8C64-965B-4312-8F40-D649C21EBE6D}"/>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5" name="Footer Placeholder 4">
            <a:extLst>
              <a:ext uri="{FF2B5EF4-FFF2-40B4-BE49-F238E27FC236}">
                <a16:creationId xmlns:a16="http://schemas.microsoft.com/office/drawing/2014/main" id="{53995829-79BD-48D8-8370-44F9C2B4EF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2F5C5B-14F9-4C38-870E-5A51FF5E864D}"/>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112744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9B1DE92-DA79-4290-988E-AFE104D03A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C10DDE-E7BA-4894-A74F-4B442A5D9B3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CA9106-6BA7-47C3-9E99-6AD57458076B}"/>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5" name="Footer Placeholder 4">
            <a:extLst>
              <a:ext uri="{FF2B5EF4-FFF2-40B4-BE49-F238E27FC236}">
                <a16:creationId xmlns:a16="http://schemas.microsoft.com/office/drawing/2014/main" id="{A53411BD-D62E-49D5-A45D-44A9A0ED3E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24BCE-09F6-4778-ABAE-8C9748D9D557}"/>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214522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994C61-9B46-4843-9F2A-E83E8BEA307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341326-C8F6-4664-A323-E590E366791C}"/>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5" name="Footer Placeholder 4">
            <a:extLst>
              <a:ext uri="{FF2B5EF4-FFF2-40B4-BE49-F238E27FC236}">
                <a16:creationId xmlns:a16="http://schemas.microsoft.com/office/drawing/2014/main" id="{BC25609B-04FE-4E43-B4B0-7B239B9547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2C05FA-679F-4386-B0AE-7DFC3C83C75F}"/>
              </a:ext>
            </a:extLst>
          </p:cNvPr>
          <p:cNvSpPr>
            <a:spLocks noGrp="1"/>
          </p:cNvSpPr>
          <p:nvPr>
            <p:ph type="sldNum" sz="quarter" idx="12"/>
          </p:nvPr>
        </p:nvSpPr>
        <p:spPr/>
        <p:txBody>
          <a:bodyPr/>
          <a:lstStyle/>
          <a:p>
            <a:fld id="{D23ADFFB-6035-470B-973C-4AE27E46670D}" type="slidenum">
              <a:rPr lang="en-US" smtClean="0"/>
              <a:t>‹#›</a:t>
            </a:fld>
            <a:endParaRPr lang="en-US"/>
          </a:p>
        </p:txBody>
      </p:sp>
      <p:pic>
        <p:nvPicPr>
          <p:cNvPr id="8" name="Picture 7">
            <a:extLst>
              <a:ext uri="{FF2B5EF4-FFF2-40B4-BE49-F238E27FC236}">
                <a16:creationId xmlns:a16="http://schemas.microsoft.com/office/drawing/2014/main" id="{D665BB29-B1D4-4136-B7BB-593C83ED9BAE}"/>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31651" t="12180" r="30609" b="39988"/>
          <a:stretch/>
        </p:blipFill>
        <p:spPr>
          <a:xfrm>
            <a:off x="246184" y="116315"/>
            <a:ext cx="1380393" cy="1312130"/>
          </a:xfrm>
          <a:prstGeom prst="rect">
            <a:avLst/>
          </a:prstGeom>
        </p:spPr>
      </p:pic>
      <p:cxnSp>
        <p:nvCxnSpPr>
          <p:cNvPr id="10" name="Straight Connector 9">
            <a:extLst>
              <a:ext uri="{FF2B5EF4-FFF2-40B4-BE49-F238E27FC236}">
                <a16:creationId xmlns:a16="http://schemas.microsoft.com/office/drawing/2014/main" id="{06597D3F-CAF0-4633-84D9-B5C5690F15DA}"/>
              </a:ext>
            </a:extLst>
          </p:cNvPr>
          <p:cNvCxnSpPr/>
          <p:nvPr userDrawn="1"/>
        </p:nvCxnSpPr>
        <p:spPr>
          <a:xfrm>
            <a:off x="1846385" y="1257300"/>
            <a:ext cx="9785838" cy="0"/>
          </a:xfrm>
          <a:prstGeom prst="line">
            <a:avLst/>
          </a:prstGeom>
          <a:ln w="38100">
            <a:solidFill>
              <a:srgbClr val="00713D"/>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FC16DF4-E9EC-47E4-8CFD-85749F3F64B2}"/>
              </a:ext>
            </a:extLst>
          </p:cNvPr>
          <p:cNvCxnSpPr/>
          <p:nvPr userDrawn="1"/>
        </p:nvCxnSpPr>
        <p:spPr>
          <a:xfrm>
            <a:off x="1846385" y="1128346"/>
            <a:ext cx="9785838" cy="0"/>
          </a:xfrm>
          <a:prstGeom prst="line">
            <a:avLst/>
          </a:prstGeom>
          <a:ln w="38100">
            <a:solidFill>
              <a:srgbClr val="F2632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97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DB9D5-50DC-47F1-B3E7-D331C9876D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E6D54B-9987-4F4A-96EC-19F9D9AE56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8D5FD1-3A87-4249-A0AA-3285645E9C06}"/>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5" name="Footer Placeholder 4">
            <a:extLst>
              <a:ext uri="{FF2B5EF4-FFF2-40B4-BE49-F238E27FC236}">
                <a16:creationId xmlns:a16="http://schemas.microsoft.com/office/drawing/2014/main" id="{E0C05352-95B7-4E0B-BDBF-2D84FC36A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8DB244-FCB0-4AE6-8B21-4F19EDBA20FC}"/>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3863170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4AC35-56EE-42A7-A709-CF0D21BD31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101FAC-9E5F-42B7-A756-21D54176211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C122B28-9581-4C06-8E83-C58AFD1F843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5D55F1-806B-4D84-9218-8BA36ADDBBBC}"/>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6" name="Footer Placeholder 5">
            <a:extLst>
              <a:ext uri="{FF2B5EF4-FFF2-40B4-BE49-F238E27FC236}">
                <a16:creationId xmlns:a16="http://schemas.microsoft.com/office/drawing/2014/main" id="{0A8CDFD0-8984-4413-A219-50797426BB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33B56E-E13D-45E6-8E20-AC3EE35DD840}"/>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2155799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BF1AC-EA9D-42C4-BD2E-B2FE10E126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FB4CCB-268E-4337-A216-DA2687E873B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64F055-D617-4572-AC5C-AB0A67D342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8AAB66-1011-4094-BEDB-0DD1B76F66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B37ABC-457E-461E-80CB-A9B148D890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225BB57-A493-4289-A499-F857A9EDCAE5}"/>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8" name="Footer Placeholder 7">
            <a:extLst>
              <a:ext uri="{FF2B5EF4-FFF2-40B4-BE49-F238E27FC236}">
                <a16:creationId xmlns:a16="http://schemas.microsoft.com/office/drawing/2014/main" id="{6AA8AEA4-62A6-4FA4-9291-1DFEAC9274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629726-5817-4FC5-9F52-74F27DB7FFBC}"/>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1412477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0280F-73E0-4EEC-98A5-C849188EA3C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6F4D2F-565C-4371-9DD4-6C3BB45EC8A1}"/>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4" name="Footer Placeholder 3">
            <a:extLst>
              <a:ext uri="{FF2B5EF4-FFF2-40B4-BE49-F238E27FC236}">
                <a16:creationId xmlns:a16="http://schemas.microsoft.com/office/drawing/2014/main" id="{65CD2CB6-0D18-412F-B4F0-C0515AAFCDA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2C2B8A-E83F-4667-8BAC-A41B78861901}"/>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31237256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8103B6A-9759-40CA-A71C-70CDA29DD60F}"/>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3" name="Footer Placeholder 2">
            <a:extLst>
              <a:ext uri="{FF2B5EF4-FFF2-40B4-BE49-F238E27FC236}">
                <a16:creationId xmlns:a16="http://schemas.microsoft.com/office/drawing/2014/main" id="{1B75FBB2-2045-4B64-B2FB-3A245D31C7D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AF1C97-CCC0-4481-811A-7A5F66BDF615}"/>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3801127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3DAFD-8BB2-43AA-A302-096F6C01E0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0E39F2-AA40-4632-98BF-A5FC2D31B4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DAA84C6-884E-4B73-82D1-EEB3C4B1C8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1BEB6-FDF7-42D8-9E01-1867B3BD7E4E}"/>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6" name="Footer Placeholder 5">
            <a:extLst>
              <a:ext uri="{FF2B5EF4-FFF2-40B4-BE49-F238E27FC236}">
                <a16:creationId xmlns:a16="http://schemas.microsoft.com/office/drawing/2014/main" id="{8C99BF97-5D75-431D-B278-971856A67D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42F63B-35AF-4CCC-9535-4227F295A56C}"/>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1422212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B1A9E1-0FAE-4F3B-81BE-C168690DCD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63196D-2342-46EB-ABDA-43BC7573EE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4B5ACA-C214-4A7B-B404-18B6B8FA63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FF5B1C-322A-48DB-BF5F-27B7793463FA}"/>
              </a:ext>
            </a:extLst>
          </p:cNvPr>
          <p:cNvSpPr>
            <a:spLocks noGrp="1"/>
          </p:cNvSpPr>
          <p:nvPr>
            <p:ph type="dt" sz="half" idx="10"/>
          </p:nvPr>
        </p:nvSpPr>
        <p:spPr/>
        <p:txBody>
          <a:bodyPr/>
          <a:lstStyle/>
          <a:p>
            <a:fld id="{7E7C4883-60FD-421F-8532-1F8C399DC286}" type="datetimeFigureOut">
              <a:rPr lang="en-US" smtClean="0"/>
              <a:t>12/13/2017</a:t>
            </a:fld>
            <a:endParaRPr lang="en-US"/>
          </a:p>
        </p:txBody>
      </p:sp>
      <p:sp>
        <p:nvSpPr>
          <p:cNvPr id="6" name="Footer Placeholder 5">
            <a:extLst>
              <a:ext uri="{FF2B5EF4-FFF2-40B4-BE49-F238E27FC236}">
                <a16:creationId xmlns:a16="http://schemas.microsoft.com/office/drawing/2014/main" id="{21019B30-E1C7-49A7-8211-DE73862F1BB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2F31B2-6C77-4865-9899-98C04AAE37E0}"/>
              </a:ext>
            </a:extLst>
          </p:cNvPr>
          <p:cNvSpPr>
            <a:spLocks noGrp="1"/>
          </p:cNvSpPr>
          <p:nvPr>
            <p:ph type="sldNum" sz="quarter" idx="12"/>
          </p:nvPr>
        </p:nvSpPr>
        <p:spPr/>
        <p:txBody>
          <a:bodyPr/>
          <a:lstStyle/>
          <a:p>
            <a:fld id="{D23ADFFB-6035-470B-973C-4AE27E46670D}" type="slidenum">
              <a:rPr lang="en-US" smtClean="0"/>
              <a:t>‹#›</a:t>
            </a:fld>
            <a:endParaRPr lang="en-US"/>
          </a:p>
        </p:txBody>
      </p:sp>
    </p:spTree>
    <p:extLst>
      <p:ext uri="{BB962C8B-B14F-4D97-AF65-F5344CB8AC3E}">
        <p14:creationId xmlns:p14="http://schemas.microsoft.com/office/powerpoint/2010/main" val="30537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FB484A2-E29E-41A1-B4B1-A10E0844C7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8633DF-CC49-4601-90DA-EDAA00C7AA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3A0760-F0DE-4442-9E75-A8DA970036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C4883-60FD-421F-8532-1F8C399DC286}" type="datetimeFigureOut">
              <a:rPr lang="en-US" smtClean="0"/>
              <a:t>12/13/2017</a:t>
            </a:fld>
            <a:endParaRPr lang="en-US"/>
          </a:p>
        </p:txBody>
      </p:sp>
      <p:sp>
        <p:nvSpPr>
          <p:cNvPr id="5" name="Footer Placeholder 4">
            <a:extLst>
              <a:ext uri="{FF2B5EF4-FFF2-40B4-BE49-F238E27FC236}">
                <a16:creationId xmlns:a16="http://schemas.microsoft.com/office/drawing/2014/main" id="{7641D382-BBEA-45F2-856C-1F8C26CE72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CC669A7-C48D-422B-B6DF-A3105B19EE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3ADFFB-6035-470B-973C-4AE27E46670D}" type="slidenum">
              <a:rPr lang="en-US" smtClean="0"/>
              <a:t>‹#›</a:t>
            </a:fld>
            <a:endParaRPr lang="en-US"/>
          </a:p>
        </p:txBody>
      </p:sp>
    </p:spTree>
    <p:extLst>
      <p:ext uri="{BB962C8B-B14F-4D97-AF65-F5344CB8AC3E}">
        <p14:creationId xmlns:p14="http://schemas.microsoft.com/office/powerpoint/2010/main" val="4197825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0BE65-649D-4611-8EE0-0695BB1562C0}"/>
              </a:ext>
            </a:extLst>
          </p:cNvPr>
          <p:cNvSpPr>
            <a:spLocks noGrp="1"/>
          </p:cNvSpPr>
          <p:nvPr>
            <p:ph type="ctrTitle" idx="4294967295"/>
          </p:nvPr>
        </p:nvSpPr>
        <p:spPr>
          <a:xfrm>
            <a:off x="1524000" y="1122363"/>
            <a:ext cx="9144000" cy="2387600"/>
          </a:xfrm>
        </p:spPr>
        <p:txBody>
          <a:bodyPr/>
          <a:lstStyle/>
          <a:p>
            <a:endParaRPr lang="en-US" dirty="0"/>
          </a:p>
        </p:txBody>
      </p:sp>
      <p:sp>
        <p:nvSpPr>
          <p:cNvPr id="3" name="Subtitle 2">
            <a:extLst>
              <a:ext uri="{FF2B5EF4-FFF2-40B4-BE49-F238E27FC236}">
                <a16:creationId xmlns:a16="http://schemas.microsoft.com/office/drawing/2014/main" id="{D198A6A2-79BF-4D0E-AF1D-DDF1858F9987}"/>
              </a:ext>
            </a:extLst>
          </p:cNvPr>
          <p:cNvSpPr>
            <a:spLocks noGrp="1"/>
          </p:cNvSpPr>
          <p:nvPr>
            <p:ph type="subTitle" idx="1"/>
          </p:nvPr>
        </p:nvSpPr>
        <p:spPr/>
        <p:txBody>
          <a:bodyPr>
            <a:normAutofit/>
          </a:bodyPr>
          <a:lstStyle/>
          <a:p>
            <a:endParaRPr lang="en-US" dirty="0"/>
          </a:p>
          <a:p>
            <a:endParaRPr lang="en-US" dirty="0"/>
          </a:p>
          <a:p>
            <a:r>
              <a:rPr lang="en-US" b="1" dirty="0"/>
              <a:t>“To improve the life and business success of the farmer and rancher.”</a:t>
            </a:r>
          </a:p>
        </p:txBody>
      </p:sp>
    </p:spTree>
    <p:extLst>
      <p:ext uri="{BB962C8B-B14F-4D97-AF65-F5344CB8AC3E}">
        <p14:creationId xmlns:p14="http://schemas.microsoft.com/office/powerpoint/2010/main" val="3155096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FF1CE-2BEA-4215-BA67-D36612125303}"/>
              </a:ext>
            </a:extLst>
          </p:cNvPr>
          <p:cNvSpPr>
            <a:spLocks noGrp="1"/>
          </p:cNvSpPr>
          <p:nvPr>
            <p:ph idx="1"/>
          </p:nvPr>
        </p:nvSpPr>
        <p:spPr/>
        <p:txBody>
          <a:bodyPr>
            <a:normAutofit/>
          </a:bodyPr>
          <a:lstStyle/>
          <a:p>
            <a:r>
              <a:rPr lang="en-US" dirty="0"/>
              <a:t>The Vision – a partnership between FBN and AgCinect</a:t>
            </a:r>
          </a:p>
          <a:p>
            <a:pPr lvl="1"/>
            <a:r>
              <a:rPr lang="en-US" dirty="0"/>
              <a:t>What the diversified farm needs?</a:t>
            </a:r>
          </a:p>
          <a:p>
            <a:pPr lvl="1"/>
            <a:r>
              <a:rPr lang="en-US" dirty="0"/>
              <a:t>A data driven platform – ezCinect OBI</a:t>
            </a:r>
          </a:p>
          <a:p>
            <a:pPr lvl="1"/>
            <a:r>
              <a:rPr lang="en-US" dirty="0"/>
              <a:t>All their in one cloud location organized by AgCinect </a:t>
            </a:r>
          </a:p>
          <a:p>
            <a:pPr lvl="1"/>
            <a:r>
              <a:rPr lang="en-US" dirty="0"/>
              <a:t>Commerce that allows buyers and sellers to easily connect.</a:t>
            </a:r>
          </a:p>
          <a:p>
            <a:pPr lvl="2"/>
            <a:r>
              <a:rPr lang="en-US" dirty="0"/>
              <a:t>AgCinect contains a complete inventory of the farmer, with a simple click, a farmer can publish to the marketplace.</a:t>
            </a:r>
          </a:p>
          <a:p>
            <a:pPr lvl="1"/>
            <a:r>
              <a:rPr lang="en-US" dirty="0"/>
              <a:t>Marketplace provides opportunity for significant advertising revenue.</a:t>
            </a:r>
          </a:p>
          <a:p>
            <a:pPr lvl="1"/>
            <a:r>
              <a:rPr lang="en-US" dirty="0"/>
              <a:t>The “FBN/AgCinect Channel” which brings all important data driven events to the farmer.</a:t>
            </a:r>
          </a:p>
          <a:p>
            <a:pPr lvl="1"/>
            <a:r>
              <a:rPr lang="en-US" dirty="0"/>
              <a:t>**** TOGETHER WE SAVE MONEY AND TIME ****</a:t>
            </a:r>
          </a:p>
        </p:txBody>
      </p:sp>
    </p:spTree>
    <p:extLst>
      <p:ext uri="{BB962C8B-B14F-4D97-AF65-F5344CB8AC3E}">
        <p14:creationId xmlns:p14="http://schemas.microsoft.com/office/powerpoint/2010/main" val="4006849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658E62D-3EA9-406E-8630-E01B812B4C19}"/>
              </a:ext>
            </a:extLst>
          </p:cNvPr>
          <p:cNvSpPr>
            <a:spLocks noGrp="1"/>
          </p:cNvSpPr>
          <p:nvPr>
            <p:ph idx="1"/>
          </p:nvPr>
        </p:nvSpPr>
        <p:spPr>
          <a:xfrm>
            <a:off x="838200" y="1825624"/>
            <a:ext cx="10515600" cy="4765675"/>
          </a:xfrm>
        </p:spPr>
        <p:txBody>
          <a:bodyPr>
            <a:normAutofit fontScale="92500" lnSpcReduction="20000"/>
          </a:bodyPr>
          <a:lstStyle/>
          <a:p>
            <a:r>
              <a:rPr lang="en-US" dirty="0"/>
              <a:t>Better than the competition ( Conservis and Granular )</a:t>
            </a:r>
          </a:p>
          <a:p>
            <a:r>
              <a:rPr lang="en-US" dirty="0"/>
              <a:t>Better platform than Intacct (rated #1 by Gardner in accounting)</a:t>
            </a:r>
          </a:p>
          <a:p>
            <a:r>
              <a:rPr lang="en-US" dirty="0"/>
              <a:t>Cloud Business Solution and Platform to simplify your Farm &amp; Ranch operations</a:t>
            </a:r>
          </a:p>
          <a:p>
            <a:r>
              <a:rPr lang="en-US" dirty="0"/>
              <a:t>The only comprehensive cloud-based business solution available today that can manage all facets of your farm and/or ranch operation complemented with a complete accounting solution.</a:t>
            </a:r>
          </a:p>
          <a:p>
            <a:r>
              <a:rPr lang="en-US" dirty="0"/>
              <a:t>Developed when a group of farmers and ranchers came together and expressed different pain points of running their operations.</a:t>
            </a:r>
          </a:p>
          <a:p>
            <a:r>
              <a:rPr lang="en-US" dirty="0"/>
              <a:t>We use workflows, analytics, and automated processes to streamline operations to make your data usable and more valuable.</a:t>
            </a:r>
          </a:p>
          <a:p>
            <a:r>
              <a:rPr lang="en-US" dirty="0" err="1"/>
              <a:t>ezQ</a:t>
            </a:r>
            <a:r>
              <a:rPr lang="en-US" dirty="0"/>
              <a:t> - Stay informed by setting up alerts and notifications that let you know when something needs attention. Automate repetitive processes to save you time.</a:t>
            </a:r>
          </a:p>
        </p:txBody>
      </p:sp>
    </p:spTree>
    <p:extLst>
      <p:ext uri="{BB962C8B-B14F-4D97-AF65-F5344CB8AC3E}">
        <p14:creationId xmlns:p14="http://schemas.microsoft.com/office/powerpoint/2010/main" val="3943625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FE9714-02A6-403A-954B-5170E4AA3C90}"/>
              </a:ext>
            </a:extLst>
          </p:cNvPr>
          <p:cNvSpPr>
            <a:spLocks noGrp="1"/>
          </p:cNvSpPr>
          <p:nvPr>
            <p:ph idx="1"/>
          </p:nvPr>
        </p:nvSpPr>
        <p:spPr/>
        <p:txBody>
          <a:bodyPr/>
          <a:lstStyle/>
          <a:p>
            <a:r>
              <a:rPr lang="en-US" dirty="0"/>
              <a:t>Share information between different farms or divisions of one farm. This gives you the ability to manage and consolidate across all entities or locations in one place. Share bank accounts, invoices, reports, etc.</a:t>
            </a:r>
          </a:p>
          <a:p>
            <a:r>
              <a:rPr lang="en-US" dirty="0"/>
              <a:t>We add new features to the AgCinect solution on an ongoing basis. As a customer of AgCinect you will also be able to suggest features you need and they will be added to the solution at no charge.</a:t>
            </a:r>
          </a:p>
          <a:p>
            <a:r>
              <a:rPr lang="en-US" dirty="0"/>
              <a:t>We provide the solutions and features you need for your current operation. When growth occurs, we can scale with you operation and provide additional features when they are needed.</a:t>
            </a:r>
          </a:p>
          <a:p>
            <a:endParaRPr lang="en-US" dirty="0"/>
          </a:p>
        </p:txBody>
      </p:sp>
    </p:spTree>
    <p:extLst>
      <p:ext uri="{BB962C8B-B14F-4D97-AF65-F5344CB8AC3E}">
        <p14:creationId xmlns:p14="http://schemas.microsoft.com/office/powerpoint/2010/main" val="395505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629B33-DFDC-48B0-ADDC-ED91C81B43A5}"/>
              </a:ext>
            </a:extLst>
          </p:cNvPr>
          <p:cNvSpPr>
            <a:spLocks noGrp="1"/>
          </p:cNvSpPr>
          <p:nvPr>
            <p:ph idx="1"/>
          </p:nvPr>
        </p:nvSpPr>
        <p:spPr/>
        <p:txBody>
          <a:bodyPr/>
          <a:lstStyle/>
          <a:p>
            <a:r>
              <a:rPr lang="en-US" dirty="0"/>
              <a:t>Having access to past data not only provides informed decision making but is helpful when preparing your year-end taxes or possible audit.</a:t>
            </a:r>
          </a:p>
          <a:p>
            <a:r>
              <a:rPr lang="en-US" dirty="0"/>
              <a:t>Being able to generate a report quickly with real time data gives better insight into management decisions and future planning based on results.</a:t>
            </a:r>
          </a:p>
        </p:txBody>
      </p:sp>
    </p:spTree>
    <p:extLst>
      <p:ext uri="{BB962C8B-B14F-4D97-AF65-F5344CB8AC3E}">
        <p14:creationId xmlns:p14="http://schemas.microsoft.com/office/powerpoint/2010/main" val="727661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94A5F4-ECC4-4FBA-AAFB-7FE6C8225A76}"/>
              </a:ext>
            </a:extLst>
          </p:cNvPr>
          <p:cNvSpPr>
            <a:spLocks noGrp="1"/>
          </p:cNvSpPr>
          <p:nvPr>
            <p:ph idx="1"/>
          </p:nvPr>
        </p:nvSpPr>
        <p:spPr/>
        <p:txBody>
          <a:bodyPr/>
          <a:lstStyle/>
          <a:p>
            <a:r>
              <a:rPr lang="en-US" dirty="0"/>
              <a:t>ezCinect OBI – a powerful revolutionary platform</a:t>
            </a:r>
          </a:p>
          <a:p>
            <a:pPr lvl="1"/>
            <a:r>
              <a:rPr lang="en-US" dirty="0"/>
              <a:t>The only ‘Platform as a Service’ built through interpretation in the world</a:t>
            </a:r>
          </a:p>
          <a:p>
            <a:pPr lvl="1"/>
            <a:r>
              <a:rPr lang="en-US" dirty="0"/>
              <a:t>Built by Architect with 25 years experience working with complex accounting and vertical business solutions. (history and experience of building Microsoft solutions)</a:t>
            </a:r>
          </a:p>
          <a:p>
            <a:pPr lvl="1"/>
            <a:r>
              <a:rPr lang="en-US" dirty="0"/>
              <a:t>Secret Sauce – interpretation</a:t>
            </a:r>
          </a:p>
          <a:p>
            <a:pPr lvl="1"/>
            <a:r>
              <a:rPr lang="en-US" dirty="0"/>
              <a:t>Ability to rapidly build new workflows that power the overall solution.</a:t>
            </a:r>
          </a:p>
          <a:p>
            <a:pPr lvl="1"/>
            <a:r>
              <a:rPr lang="en-US" dirty="0"/>
              <a:t>Workflows are designed </a:t>
            </a:r>
            <a:r>
              <a:rPr lang="en-US" u="sng" dirty="0"/>
              <a:t>not coded</a:t>
            </a:r>
            <a:r>
              <a:rPr lang="en-US" dirty="0"/>
              <a:t>, our platform interprets the design and provides the user interface. (The reason we build and modify our solution faster than the competition without as much man power.)</a:t>
            </a:r>
          </a:p>
          <a:p>
            <a:pPr marL="457200" lvl="1"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3459235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563C548-BEB5-408B-A0B9-B0CF098659BC}"/>
              </a:ext>
            </a:extLst>
          </p:cNvPr>
          <p:cNvSpPr>
            <a:spLocks noGrp="1"/>
          </p:cNvSpPr>
          <p:nvPr>
            <p:ph idx="1"/>
          </p:nvPr>
        </p:nvSpPr>
        <p:spPr/>
        <p:txBody>
          <a:bodyPr/>
          <a:lstStyle/>
          <a:p>
            <a:r>
              <a:rPr lang="en-US" dirty="0"/>
              <a:t>Our platform allows us to make progress on the platform and solution on a daily basis. The </a:t>
            </a:r>
            <a:r>
              <a:rPr lang="en-US" u="sng" dirty="0"/>
              <a:t>competition</a:t>
            </a:r>
            <a:r>
              <a:rPr lang="en-US" dirty="0"/>
              <a:t> plans for significant upgrades which disrupt the customer community.</a:t>
            </a:r>
          </a:p>
          <a:p>
            <a:r>
              <a:rPr lang="en-US" dirty="0"/>
              <a:t>Interpretation allows us to make application changes without breaking the overall solution.</a:t>
            </a:r>
          </a:p>
          <a:p>
            <a:r>
              <a:rPr lang="en-US" dirty="0"/>
              <a:t>When we enhance our platform, all our data workflows take advantage of the features.</a:t>
            </a:r>
          </a:p>
          <a:p>
            <a:r>
              <a:rPr lang="en-US" dirty="0"/>
              <a:t>Platform provides integrated Business Intelligence capabilities that are competitive with the industries most advanced BI tools.</a:t>
            </a:r>
          </a:p>
          <a:p>
            <a:pPr marL="0" indent="0">
              <a:buNone/>
            </a:pPr>
            <a:endParaRPr lang="en-US" dirty="0"/>
          </a:p>
        </p:txBody>
      </p:sp>
    </p:spTree>
    <p:extLst>
      <p:ext uri="{BB962C8B-B14F-4D97-AF65-F5344CB8AC3E}">
        <p14:creationId xmlns:p14="http://schemas.microsoft.com/office/powerpoint/2010/main" val="4225921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01169B-738F-4607-9937-A5CC2E11084C}"/>
              </a:ext>
            </a:extLst>
          </p:cNvPr>
          <p:cNvSpPr>
            <a:spLocks noGrp="1"/>
          </p:cNvSpPr>
          <p:nvPr>
            <p:ph idx="1"/>
          </p:nvPr>
        </p:nvSpPr>
        <p:spPr>
          <a:xfrm>
            <a:off x="838200" y="1825624"/>
            <a:ext cx="10515600" cy="4752975"/>
          </a:xfrm>
        </p:spPr>
        <p:txBody>
          <a:bodyPr>
            <a:normAutofit fontScale="92500"/>
          </a:bodyPr>
          <a:lstStyle/>
          <a:p>
            <a:r>
              <a:rPr lang="en-US" dirty="0"/>
              <a:t>OBI cubes provide the data points to the end user exactly when they need them. They do not have to search through reports.</a:t>
            </a:r>
          </a:p>
          <a:p>
            <a:r>
              <a:rPr lang="en-US" dirty="0"/>
              <a:t>Data relationships manage the flow of data across the workflows.</a:t>
            </a:r>
          </a:p>
          <a:p>
            <a:r>
              <a:rPr lang="en-US" dirty="0"/>
              <a:t>Reporting is super fast via our caching architecture.</a:t>
            </a:r>
          </a:p>
          <a:p>
            <a:r>
              <a:rPr lang="en-US" dirty="0"/>
              <a:t>Vivid HTML Reporting provides data in any way that can be imagined, but is powered by providing accurate and clean data via our workflows.</a:t>
            </a:r>
          </a:p>
          <a:p>
            <a:r>
              <a:rPr lang="en-US" dirty="0"/>
              <a:t>Notifications functionality allow us to quickly define and deliver data useful to the end user.</a:t>
            </a:r>
          </a:p>
          <a:p>
            <a:r>
              <a:rPr lang="en-US" dirty="0" err="1"/>
              <a:t>ezQ</a:t>
            </a:r>
            <a:r>
              <a:rPr lang="en-US" dirty="0"/>
              <a:t> processor handles server side processing like automated emails, integration, notifications, long running transactions, and heavy processing.</a:t>
            </a:r>
          </a:p>
          <a:p>
            <a:endParaRPr lang="en-US" dirty="0"/>
          </a:p>
          <a:p>
            <a:endParaRPr lang="en-US" dirty="0"/>
          </a:p>
        </p:txBody>
      </p:sp>
    </p:spTree>
    <p:extLst>
      <p:ext uri="{BB962C8B-B14F-4D97-AF65-F5344CB8AC3E}">
        <p14:creationId xmlns:p14="http://schemas.microsoft.com/office/powerpoint/2010/main" val="11106262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ECC35D-8FA4-4B56-BA65-67EE9862B040}"/>
              </a:ext>
            </a:extLst>
          </p:cNvPr>
          <p:cNvSpPr>
            <a:spLocks noGrp="1"/>
          </p:cNvSpPr>
          <p:nvPr>
            <p:ph idx="1"/>
          </p:nvPr>
        </p:nvSpPr>
        <p:spPr/>
        <p:txBody>
          <a:bodyPr/>
          <a:lstStyle/>
          <a:p>
            <a:r>
              <a:rPr lang="en-US" dirty="0"/>
              <a:t>The Future</a:t>
            </a:r>
          </a:p>
          <a:p>
            <a:pPr lvl="1"/>
            <a:r>
              <a:rPr lang="en-US" dirty="0"/>
              <a:t>Finish out the base application and test with beta farms and ranches</a:t>
            </a:r>
          </a:p>
          <a:p>
            <a:pPr lvl="1"/>
            <a:r>
              <a:rPr lang="en-US" dirty="0"/>
              <a:t>Improve CHAT features in order to provide efficient “in application” customer service.</a:t>
            </a:r>
          </a:p>
          <a:p>
            <a:pPr lvl="1"/>
            <a:r>
              <a:rPr lang="en-US" dirty="0"/>
              <a:t>Deliver the “AgCinect Channel”</a:t>
            </a:r>
          </a:p>
          <a:p>
            <a:pPr lvl="2"/>
            <a:r>
              <a:rPr lang="en-US" dirty="0"/>
              <a:t>Our strategy which provides all relevant data to the farmer based on subscription selections</a:t>
            </a:r>
          </a:p>
          <a:p>
            <a:pPr lvl="3"/>
            <a:r>
              <a:rPr lang="en-US" dirty="0"/>
              <a:t>Daily profit notifications based on market changes.</a:t>
            </a:r>
          </a:p>
          <a:p>
            <a:pPr lvl="3"/>
            <a:r>
              <a:rPr lang="en-US" dirty="0"/>
              <a:t>Planting and Harvesting updates</a:t>
            </a:r>
          </a:p>
          <a:p>
            <a:pPr lvl="3"/>
            <a:r>
              <a:rPr lang="en-US" dirty="0"/>
              <a:t>Critical data point notifications</a:t>
            </a:r>
          </a:p>
          <a:p>
            <a:pPr lvl="3"/>
            <a:r>
              <a:rPr lang="en-US" dirty="0"/>
              <a:t>Integrated Slack channel for farm collaboration</a:t>
            </a:r>
          </a:p>
          <a:p>
            <a:pPr lvl="1"/>
            <a:endParaRPr lang="en-US" dirty="0"/>
          </a:p>
        </p:txBody>
      </p:sp>
    </p:spTree>
    <p:extLst>
      <p:ext uri="{BB962C8B-B14F-4D97-AF65-F5344CB8AC3E}">
        <p14:creationId xmlns:p14="http://schemas.microsoft.com/office/powerpoint/2010/main" val="2766628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BCD7E0-3360-4261-BC07-F3F72E516BDF}"/>
              </a:ext>
            </a:extLst>
          </p:cNvPr>
          <p:cNvSpPr>
            <a:spLocks noGrp="1"/>
          </p:cNvSpPr>
          <p:nvPr>
            <p:ph idx="1"/>
          </p:nvPr>
        </p:nvSpPr>
        <p:spPr/>
        <p:txBody>
          <a:bodyPr/>
          <a:lstStyle/>
          <a:p>
            <a:r>
              <a:rPr lang="en-US" dirty="0"/>
              <a:t>Integration of weather, planting, map, and harvest data.</a:t>
            </a:r>
          </a:p>
          <a:p>
            <a:r>
              <a:rPr lang="en-US" dirty="0"/>
              <a:t>Artificial Intelligence implementation. (Charlie)</a:t>
            </a:r>
          </a:p>
          <a:p>
            <a:pPr lvl="1"/>
            <a:r>
              <a:rPr lang="en-US" dirty="0"/>
              <a:t>Platform interpretation enables AgCinect to provide the most advanced AI implementation in the world.</a:t>
            </a:r>
          </a:p>
          <a:p>
            <a:pPr lvl="1"/>
            <a:r>
              <a:rPr lang="en-US" dirty="0"/>
              <a:t>AgCinect will power the ability of the Farmer to communicate with a virtual assistant via their phone.</a:t>
            </a:r>
          </a:p>
          <a:p>
            <a:pPr lvl="1"/>
            <a:r>
              <a:rPr lang="en-US" dirty="0"/>
              <a:t>The farmer will be able to enter data and compliment integrated data via verbal communication with our virtual assistant.</a:t>
            </a:r>
          </a:p>
          <a:p>
            <a:pPr lvl="1"/>
            <a:r>
              <a:rPr lang="en-US" dirty="0"/>
              <a:t>The farmer will be able to request information through Charlie.</a:t>
            </a:r>
          </a:p>
          <a:p>
            <a:pPr lvl="1"/>
            <a:r>
              <a:rPr lang="en-US" dirty="0"/>
              <a:t>Through interpretation of language and correlation with application interpretation we are YEARS ahead of the competition.</a:t>
            </a:r>
          </a:p>
        </p:txBody>
      </p:sp>
    </p:spTree>
    <p:extLst>
      <p:ext uri="{BB962C8B-B14F-4D97-AF65-F5344CB8AC3E}">
        <p14:creationId xmlns:p14="http://schemas.microsoft.com/office/powerpoint/2010/main" val="30955355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852</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Kassy Brough</dc:creator>
  <cp:lastModifiedBy>Jon Richter</cp:lastModifiedBy>
  <cp:revision>11</cp:revision>
  <dcterms:created xsi:type="dcterms:W3CDTF">2017-12-05T19:48:10Z</dcterms:created>
  <dcterms:modified xsi:type="dcterms:W3CDTF">2017-12-13T18:10:25Z</dcterms:modified>
</cp:coreProperties>
</file>